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2098" y="-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9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6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5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9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6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2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9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1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526A0-5C93-4687-A01B-6D06827DB48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B3E7-0CF5-492E-89F4-E3D15221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7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3B44F1-4E67-6F89-51E0-BF774F4F5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03406"/>
              </p:ext>
            </p:extLst>
          </p:nvPr>
        </p:nvGraphicFramePr>
        <p:xfrm>
          <a:off x="264795" y="702403"/>
          <a:ext cx="6488430" cy="895792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226820">
                  <a:extLst>
                    <a:ext uri="{9D8B030D-6E8A-4147-A177-3AD203B41FA5}">
                      <a16:colId xmlns:a16="http://schemas.microsoft.com/office/drawing/2014/main" val="1529627164"/>
                    </a:ext>
                  </a:extLst>
                </a:gridCol>
                <a:gridCol w="3535680">
                  <a:extLst>
                    <a:ext uri="{9D8B030D-6E8A-4147-A177-3AD203B41FA5}">
                      <a16:colId xmlns:a16="http://schemas.microsoft.com/office/drawing/2014/main" val="415224198"/>
                    </a:ext>
                  </a:extLst>
                </a:gridCol>
                <a:gridCol w="1725930">
                  <a:extLst>
                    <a:ext uri="{9D8B030D-6E8A-4147-A177-3AD203B41FA5}">
                      <a16:colId xmlns:a16="http://schemas.microsoft.com/office/drawing/2014/main" val="2778839523"/>
                    </a:ext>
                  </a:extLst>
                </a:gridCol>
              </a:tblGrid>
              <a:tr h="6324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First Week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Recognizing emergency and syncope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22 April, 2024.</a:t>
                      </a:r>
                      <a:r>
                        <a:rPr lang="en-US" sz="13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/>
                </a:tc>
                <a:extLst>
                  <a:ext uri="{0D108BD9-81ED-4DB2-BD59-A6C34878D82A}">
                    <a16:rowId xmlns:a16="http://schemas.microsoft.com/office/drawing/2014/main" val="1928340675"/>
                  </a:ext>
                </a:extLst>
              </a:tr>
              <a:tr h="182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</a:rPr>
                        <a:t>Duration</a:t>
                      </a:r>
                      <a:endParaRPr lang="en-US" sz="11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</a:rPr>
                        <a:t>Subject</a:t>
                      </a:r>
                      <a:endParaRPr lang="en-US" sz="11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effectLst/>
                        </a:rPr>
                        <a:t> Presenter</a:t>
                      </a:r>
                      <a:endParaRPr lang="en-US" sz="1100" b="1" dirty="0">
                        <a:effectLst/>
                        <a:latin typeface="+mj-lt"/>
                      </a:endParaRPr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1266229014"/>
                  </a:ext>
                </a:extLst>
              </a:tr>
              <a:tr h="196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effectLst/>
                        </a:rPr>
                        <a:t>12:00 –01:00  pm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Introduction to First aid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effectLst/>
                        </a:rPr>
                        <a:t>Prof.Dr.Yousif</a:t>
                      </a:r>
                      <a:r>
                        <a:rPr lang="en-US" sz="1100" b="1" dirty="0">
                          <a:effectLst/>
                        </a:rPr>
                        <a:t> Younis</a:t>
                      </a:r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436817313"/>
                  </a:ext>
                </a:extLst>
              </a:tr>
              <a:tr h="227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Recognizing an emergency condition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1665868854"/>
                  </a:ext>
                </a:extLst>
              </a:tr>
              <a:tr h="211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Responding to an emergency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1531559489"/>
                  </a:ext>
                </a:extLst>
              </a:tr>
              <a:tr h="376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Primary Assessment of the Unresponsive Adult Patient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2437989028"/>
                  </a:ext>
                </a:extLst>
              </a:tr>
              <a:tr h="211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Giving recovery position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2289805935"/>
                  </a:ext>
                </a:extLst>
              </a:tr>
              <a:tr h="211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Demonstration and Redemonstration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963432247"/>
                  </a:ext>
                </a:extLst>
              </a:tr>
              <a:tr h="628011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Second Week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Airway emergencies (chocking) in child and adult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29 April, 2024.</a:t>
                      </a:r>
                    </a:p>
                  </a:txBody>
                  <a:tcPr marL="47764" marR="4776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 marL="47764" marR="47764" marT="0" marB="0"/>
                </a:tc>
                <a:extLst>
                  <a:ext uri="{0D108BD9-81ED-4DB2-BD59-A6C34878D82A}">
                    <a16:rowId xmlns:a16="http://schemas.microsoft.com/office/drawing/2014/main" val="1180663609"/>
                  </a:ext>
                </a:extLst>
              </a:tr>
              <a:tr h="211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effectLst/>
                        </a:rPr>
                        <a:t>12:00-01:00pm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Airway obstruction in child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1" dirty="0" err="1"/>
                        <a:t>Asst.Lec.Amanj</a:t>
                      </a:r>
                      <a:r>
                        <a:rPr lang="en-US" sz="1100" b="1" dirty="0"/>
                        <a:t> </a:t>
                      </a:r>
                      <a:r>
                        <a:rPr lang="en-US" sz="1100" b="1" dirty="0" err="1"/>
                        <a:t>Y.Hamadamin</a:t>
                      </a:r>
                      <a:endParaRPr lang="en-US" sz="1100" b="1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1140252141"/>
                  </a:ext>
                </a:extLst>
              </a:tr>
              <a:tr h="376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Presentation: what is chocking in child, and how recognized?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2463168784"/>
                  </a:ext>
                </a:extLst>
              </a:tr>
              <a:tr h="251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effectLst/>
                        </a:rPr>
                        <a:t> 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Helping child with chocking (Practical session)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2224569895"/>
                  </a:ext>
                </a:extLst>
              </a:tr>
              <a:tr h="241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Airway obstruction in adult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1523994201"/>
                  </a:ext>
                </a:extLst>
              </a:tr>
              <a:tr h="376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Presentation: what is chocking in adult, and how recognized?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2738693548"/>
                  </a:ext>
                </a:extLst>
              </a:tr>
              <a:tr h="211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Helping adult with chocking.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224459886"/>
                  </a:ext>
                </a:extLst>
              </a:tr>
              <a:tr h="214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effectLst/>
                        </a:rPr>
                        <a:t> 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Demonstration and Redemonstration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3216012639"/>
                  </a:ext>
                </a:extLst>
              </a:tr>
              <a:tr h="63730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Third Week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Cardiopulmonary resuscitation in adult and child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Monday6 May, 2024.</a:t>
                      </a:r>
                    </a:p>
                  </a:txBody>
                  <a:tcPr marL="63056" marR="6305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306720102"/>
                  </a:ext>
                </a:extLst>
              </a:tr>
              <a:tr h="376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effectLst/>
                        </a:rPr>
                        <a:t> 12:00-01:00pm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Introduction to cardiopulmonary emergency in adult.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 err="1">
                          <a:effectLst/>
                        </a:rPr>
                        <a:t>Prof.Dr.Yousif</a:t>
                      </a:r>
                      <a:r>
                        <a:rPr lang="en-US" sz="1050" b="1" dirty="0">
                          <a:effectLst/>
                        </a:rPr>
                        <a:t> Younis 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 err="1">
                          <a:effectLst/>
                        </a:rPr>
                        <a:t>Asst.prof.Dr.Nazar</a:t>
                      </a:r>
                      <a:r>
                        <a:rPr lang="en-US" sz="1050" b="1" dirty="0">
                          <a:effectLst/>
                        </a:rPr>
                        <a:t> </a:t>
                      </a:r>
                      <a:r>
                        <a:rPr lang="en-US" sz="1050" b="1" dirty="0" err="1">
                          <a:effectLst/>
                        </a:rPr>
                        <a:t>R.Othmsn</a:t>
                      </a:r>
                      <a:endParaRPr lang="en-US" sz="1050" b="1" dirty="0">
                        <a:effectLst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4217924614"/>
                  </a:ext>
                </a:extLst>
              </a:tr>
              <a:tr h="385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effectLst/>
                        </a:rPr>
                        <a:t> 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Cardiopulmonary resuscitation in adult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157043732"/>
                  </a:ext>
                </a:extLst>
              </a:tr>
              <a:tr h="385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How to perform CPR in adult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1677334886"/>
                  </a:ext>
                </a:extLst>
              </a:tr>
              <a:tr h="385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Break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887616890"/>
                  </a:ext>
                </a:extLst>
              </a:tr>
              <a:tr h="385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effectLst/>
                        </a:rPr>
                        <a:t> 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Introduction to cardiopulmonary emergency in child.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92618245"/>
                  </a:ext>
                </a:extLst>
              </a:tr>
              <a:tr h="385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Cardiopulmonary resuscitation in child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136922308"/>
                  </a:ext>
                </a:extLst>
              </a:tr>
              <a:tr h="385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effectLst/>
                        </a:rPr>
                        <a:t> 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How to perform CPR in child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2186776050"/>
                  </a:ext>
                </a:extLst>
              </a:tr>
              <a:tr h="385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 b="0" dirty="0">
                          <a:effectLst/>
                        </a:rPr>
                        <a:t> pm </a:t>
                      </a:r>
                      <a:endParaRPr lang="en-US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Demonstration an Redemonstration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1084928475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8D0C541D-ECCC-F4B5-95D9-C38867A6D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75" y="240738"/>
            <a:ext cx="59150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oudy Type" panose="020F05020202040302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First Aid Training Course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oudy Type" panose="020F0502020204030204" pitchFamily="2" charset="0"/>
            </a:endParaRPr>
          </a:p>
        </p:txBody>
      </p:sp>
      <p:pic>
        <p:nvPicPr>
          <p:cNvPr id="22" name="Picture 21" descr="A logo with blue and black lines&#10;&#10;Description automatically generated">
            <a:extLst>
              <a:ext uri="{FF2B5EF4-FFF2-40B4-BE49-F238E27FC236}">
                <a16:creationId xmlns:a16="http://schemas.microsoft.com/office/drawing/2014/main" id="{C68483D9-3B02-F52F-A125-AEA4701D1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955" y="0"/>
            <a:ext cx="713485" cy="713485"/>
          </a:xfrm>
          <a:prstGeom prst="rect">
            <a:avLst/>
          </a:prstGeom>
        </p:spPr>
      </p:pic>
      <p:sp>
        <p:nvSpPr>
          <p:cNvPr id="24" name="Rectangle 1">
            <a:extLst>
              <a:ext uri="{FF2B5EF4-FFF2-40B4-BE49-F238E27FC236}">
                <a16:creationId xmlns:a16="http://schemas.microsoft.com/office/drawing/2014/main" id="{3A7F6FF5-29A7-1F32-BD07-85470B761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" y="155492"/>
            <a:ext cx="21896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 of Nursing</a:t>
            </a:r>
            <a:b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masis MT Pro Medium" panose="020406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41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A2715E-8F88-439F-844B-D4A707A2A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054251"/>
              </p:ext>
            </p:extLst>
          </p:nvPr>
        </p:nvGraphicFramePr>
        <p:xfrm>
          <a:off x="278131" y="686518"/>
          <a:ext cx="6217919" cy="758554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339133">
                  <a:extLst>
                    <a:ext uri="{9D8B030D-6E8A-4147-A177-3AD203B41FA5}">
                      <a16:colId xmlns:a16="http://schemas.microsoft.com/office/drawing/2014/main" val="2350789210"/>
                    </a:ext>
                  </a:extLst>
                </a:gridCol>
                <a:gridCol w="3154155">
                  <a:extLst>
                    <a:ext uri="{9D8B030D-6E8A-4147-A177-3AD203B41FA5}">
                      <a16:colId xmlns:a16="http://schemas.microsoft.com/office/drawing/2014/main" val="2273212824"/>
                    </a:ext>
                  </a:extLst>
                </a:gridCol>
                <a:gridCol w="1724631">
                  <a:extLst>
                    <a:ext uri="{9D8B030D-6E8A-4147-A177-3AD203B41FA5}">
                      <a16:colId xmlns:a16="http://schemas.microsoft.com/office/drawing/2014/main" val="25447320"/>
                    </a:ext>
                  </a:extLst>
                </a:gridCol>
              </a:tblGrid>
              <a:tr h="85484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Fourth Week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Musculoskeletal emergency&amp; wound and bleeding in child and adult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13 May, 2024.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06355"/>
                  </a:ext>
                </a:extLst>
              </a:tr>
              <a:tr h="458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</a:rPr>
                        <a:t>Duration</a:t>
                      </a:r>
                      <a:endParaRPr lang="en-US" sz="11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</a:rPr>
                        <a:t>Subject</a:t>
                      </a:r>
                      <a:endParaRPr lang="en-US" sz="11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64" marR="4776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</a:rPr>
                        <a:t> Presenter</a:t>
                      </a:r>
                      <a:endParaRPr lang="en-US" sz="1100" b="1" dirty="0">
                        <a:effectLst/>
                        <a:latin typeface="+mj-lt"/>
                      </a:endParaRPr>
                    </a:p>
                  </a:txBody>
                  <a:tcPr marL="47764" marR="47764" marT="0" marB="0" anchor="ctr"/>
                </a:tc>
                <a:extLst>
                  <a:ext uri="{0D108BD9-81ED-4DB2-BD59-A6C34878D82A}">
                    <a16:rowId xmlns:a16="http://schemas.microsoft.com/office/drawing/2014/main" val="2038169156"/>
                  </a:ext>
                </a:extLst>
              </a:tr>
              <a:tr h="593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dirty="0">
                          <a:effectLst/>
                        </a:rPr>
                        <a:t> 12:00-01:00pm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Introduction to musculoskeletal emergency and bleeding types in child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 err="1">
                          <a:effectLst/>
                        </a:rPr>
                        <a:t>Prof.Dr.Yousif</a:t>
                      </a:r>
                      <a:r>
                        <a:rPr lang="en-US" sz="1100" b="1" dirty="0">
                          <a:effectLst/>
                        </a:rPr>
                        <a:t> Younis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</a:rPr>
                        <a:t>&amp; </a:t>
                      </a:r>
                      <a:r>
                        <a:rPr lang="en-US" sz="1100" b="1" dirty="0" err="1">
                          <a:effectLst/>
                        </a:rPr>
                        <a:t>Asst.Lec.Muzhda</a:t>
                      </a:r>
                      <a:r>
                        <a:rPr lang="en-US" sz="1100" b="1" dirty="0">
                          <a:effectLst/>
                        </a:rPr>
                        <a:t> Haydar</a:t>
                      </a:r>
                      <a:endParaRPr lang="en-US" sz="1000" b="1" dirty="0">
                        <a:effectLst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465366541"/>
                  </a:ext>
                </a:extLst>
              </a:tr>
              <a:tr h="316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dirty="0">
                          <a:effectLst/>
                        </a:rPr>
                        <a:t> 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How to use splint for fracture bones.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1469767592"/>
                  </a:ext>
                </a:extLst>
              </a:tr>
              <a:tr h="406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dirty="0">
                          <a:effectLst/>
                        </a:rPr>
                        <a:t> </a:t>
                      </a: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How to use bandage.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1094764353"/>
                  </a:ext>
                </a:extLst>
              </a:tr>
              <a:tr h="25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Demonstration an Redemonstration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2562560922"/>
                  </a:ext>
                </a:extLst>
              </a:tr>
              <a:tr h="7364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Fifth Week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Poisoning and burn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 20 May, 2024.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913912"/>
                  </a:ext>
                </a:extLst>
              </a:tr>
              <a:tr h="25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dirty="0">
                          <a:effectLst/>
                        </a:rPr>
                        <a:t>12:00-01:00 pm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What is poisoning, and its types.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Dr.Chnar</a:t>
                      </a: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Salahaddin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635465231"/>
                  </a:ext>
                </a:extLst>
              </a:tr>
              <a:tr h="25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What to do for victim with poisoning.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2572197452"/>
                  </a:ext>
                </a:extLst>
              </a:tr>
              <a:tr h="25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dirty="0">
                          <a:effectLst/>
                        </a:rPr>
                        <a:t>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Introduction to burn.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242892742"/>
                  </a:ext>
                </a:extLst>
              </a:tr>
              <a:tr h="25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First aid for different types of burn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1645652738"/>
                  </a:ext>
                </a:extLst>
              </a:tr>
              <a:tr h="7364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Sixth Week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Medical emergency and Convulsion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27 May, 2024.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159881"/>
                  </a:ext>
                </a:extLst>
              </a:tr>
              <a:tr h="25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dirty="0">
                          <a:effectLst/>
                        </a:rPr>
                        <a:t> 12:00-01:00pm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What is seizure&amp; convulsion, and epilepsy.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Dr.Ronak</a:t>
                      </a: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N.Hussein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609888459"/>
                  </a:ext>
                </a:extLst>
              </a:tr>
              <a:tr h="25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Helping victim with seizure.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738374537"/>
                  </a:ext>
                </a:extLst>
              </a:tr>
              <a:tr h="391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Recognize Convulsion in adult case.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596545582"/>
                  </a:ext>
                </a:extLst>
              </a:tr>
              <a:tr h="526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What is AED (Automated External Defibrillation)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424769402"/>
                  </a:ext>
                </a:extLst>
              </a:tr>
              <a:tr h="526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How to use AED (Automated External Defibrillation)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158020112"/>
                  </a:ext>
                </a:extLst>
              </a:tr>
              <a:tr h="251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Demonstration an Redemonstration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56" marR="63056" marT="0" marB="0"/>
                </a:tc>
                <a:extLst>
                  <a:ext uri="{0D108BD9-81ED-4DB2-BD59-A6C34878D82A}">
                    <a16:rowId xmlns:a16="http://schemas.microsoft.com/office/drawing/2014/main" val="3133939006"/>
                  </a:ext>
                </a:extLst>
              </a:tr>
            </a:tbl>
          </a:graphicData>
        </a:graphic>
      </p:graphicFrame>
      <p:sp>
        <p:nvSpPr>
          <p:cNvPr id="16" name="Rectangle 1">
            <a:extLst>
              <a:ext uri="{FF2B5EF4-FFF2-40B4-BE49-F238E27FC236}">
                <a16:creationId xmlns:a16="http://schemas.microsoft.com/office/drawing/2014/main" id="{32577C75-395C-14E9-555C-D98D552B6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75" y="240738"/>
            <a:ext cx="59150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oudy Type" panose="020F05020202040302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First Aid Training Course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oudy Type" panose="020F0502020204030204" pitchFamily="2" charset="0"/>
            </a:endParaRPr>
          </a:p>
        </p:txBody>
      </p:sp>
      <p:pic>
        <p:nvPicPr>
          <p:cNvPr id="17" name="Picture 16" descr="A logo with blue and black lines&#10;&#10;Description automatically generated">
            <a:extLst>
              <a:ext uri="{FF2B5EF4-FFF2-40B4-BE49-F238E27FC236}">
                <a16:creationId xmlns:a16="http://schemas.microsoft.com/office/drawing/2014/main" id="{36025CE4-24AF-CF05-7994-E609951B0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955" y="0"/>
            <a:ext cx="713485" cy="713485"/>
          </a:xfrm>
          <a:prstGeom prst="rect">
            <a:avLst/>
          </a:prstGeom>
        </p:spPr>
      </p:pic>
      <p:sp>
        <p:nvSpPr>
          <p:cNvPr id="18" name="Rectangle 1">
            <a:extLst>
              <a:ext uri="{FF2B5EF4-FFF2-40B4-BE49-F238E27FC236}">
                <a16:creationId xmlns:a16="http://schemas.microsoft.com/office/drawing/2014/main" id="{433808C5-685C-9326-BB37-0B2264712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" y="155492"/>
            <a:ext cx="21896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College of Nursing</a:t>
            </a:r>
            <a:b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masis MT Pro Medium" panose="020406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10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8092</TotalTime>
  <Words>394</Words>
  <Application>Microsoft Office PowerPoint</Application>
  <PresentationFormat>A4 Paper (210x297 mm)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Amasis MT Pro Medium</vt:lpstr>
      <vt:lpstr>Arial</vt:lpstr>
      <vt:lpstr>Calibri</vt:lpstr>
      <vt:lpstr>Calibri Light</vt:lpstr>
      <vt:lpstr>Goudy Type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goran nori</dc:creator>
  <cp:lastModifiedBy>muzhda haydar</cp:lastModifiedBy>
  <cp:revision>20</cp:revision>
  <dcterms:created xsi:type="dcterms:W3CDTF">2024-02-23T19:29:39Z</dcterms:created>
  <dcterms:modified xsi:type="dcterms:W3CDTF">2024-04-18T08:14:25Z</dcterms:modified>
</cp:coreProperties>
</file>